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25"/>
  </p:notesMasterIdLst>
  <p:handoutMasterIdLst>
    <p:handoutMasterId r:id="rId26"/>
  </p:handoutMasterIdLst>
  <p:sldIdLst>
    <p:sldId id="388" r:id="rId2"/>
    <p:sldId id="389" r:id="rId3"/>
    <p:sldId id="391" r:id="rId4"/>
    <p:sldId id="390" r:id="rId5"/>
    <p:sldId id="392" r:id="rId6"/>
    <p:sldId id="393" r:id="rId7"/>
    <p:sldId id="394" r:id="rId8"/>
    <p:sldId id="395" r:id="rId9"/>
    <p:sldId id="414" r:id="rId10"/>
    <p:sldId id="385" r:id="rId11"/>
    <p:sldId id="404" r:id="rId12"/>
    <p:sldId id="405" r:id="rId13"/>
    <p:sldId id="406" r:id="rId14"/>
    <p:sldId id="396" r:id="rId15"/>
    <p:sldId id="411" r:id="rId16"/>
    <p:sldId id="412" r:id="rId17"/>
    <p:sldId id="413" r:id="rId18"/>
    <p:sldId id="398" r:id="rId19"/>
    <p:sldId id="399" r:id="rId20"/>
    <p:sldId id="400" r:id="rId21"/>
    <p:sldId id="407" r:id="rId22"/>
    <p:sldId id="408" r:id="rId23"/>
    <p:sldId id="409" r:id="rId24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206C271-A17B-4745-8409-D19C184D271D}">
          <p14:sldIdLst>
            <p14:sldId id="388"/>
            <p14:sldId id="389"/>
            <p14:sldId id="391"/>
            <p14:sldId id="390"/>
            <p14:sldId id="392"/>
            <p14:sldId id="393"/>
            <p14:sldId id="394"/>
            <p14:sldId id="395"/>
            <p14:sldId id="414"/>
            <p14:sldId id="385"/>
            <p14:sldId id="404"/>
            <p14:sldId id="405"/>
            <p14:sldId id="406"/>
            <p14:sldId id="396"/>
            <p14:sldId id="411"/>
            <p14:sldId id="412"/>
            <p14:sldId id="413"/>
            <p14:sldId id="398"/>
            <p14:sldId id="399"/>
            <p14:sldId id="400"/>
            <p14:sldId id="407"/>
            <p14:sldId id="408"/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4" autoAdjust="0"/>
    <p:restoredTop sz="90232" autoAdjust="0"/>
  </p:normalViewPr>
  <p:slideViewPr>
    <p:cSldViewPr snapToGrid="0">
      <p:cViewPr varScale="1">
        <p:scale>
          <a:sx n="80" d="100"/>
          <a:sy n="80" d="100"/>
        </p:scale>
        <p:origin x="72" y="1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070"/>
    </p:cViewPr>
  </p:sorterViewPr>
  <p:notesViewPr>
    <p:cSldViewPr snapToGrid="0">
      <p:cViewPr varScale="1">
        <p:scale>
          <a:sx n="57" d="100"/>
          <a:sy n="57" d="100"/>
        </p:scale>
        <p:origin x="-2520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/>
              <a:t>Christo Wilson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/>
              <a:t>8/22/2012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3CF3CE8-99B9-4E0D-8156-BD8D62DE6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90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/>
              <a:t>Christo Wilson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/>
              <a:t>8/22/2012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FBF96E-C445-4FF1-86A3-96F5585B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080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26206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1893117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1893117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189311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189311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28600"/>
            <a:ext cx="117856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711200" cy="3048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03200" y="1600200"/>
            <a:ext cx="11785600" cy="5105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286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3048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828800" y="3048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572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203200" y="228600"/>
            <a:ext cx="117856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03200" y="1600200"/>
            <a:ext cx="117856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-6179" y="1257917"/>
            <a:ext cx="793579" cy="26072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43000"/>
            <a:ext cx="7954617" cy="1828800"/>
          </a:xfrm>
        </p:spPr>
        <p:txBody>
          <a:bodyPr>
            <a:normAutofit fontScale="90000"/>
          </a:bodyPr>
          <a:lstStyle/>
          <a:p>
            <a:r>
              <a:rPr lang="en-US" sz="6000" cap="none" dirty="0"/>
              <a:t>CS 3700</a:t>
            </a:r>
            <a:br>
              <a:rPr lang="en-US" sz="6000" cap="none" dirty="0"/>
            </a:br>
            <a:r>
              <a:rPr lang="en-US" sz="4900" cap="none" dirty="0"/>
              <a:t>Networks and Distributed Systems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09799" y="3496235"/>
            <a:ext cx="6662784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A Brief History of </a:t>
            </a:r>
            <a:r>
              <a:rPr lang="en-US" sz="3600" b="1">
                <a:solidFill>
                  <a:schemeClr val="tx1"/>
                </a:solidFill>
              </a:rPr>
              <a:t>the Internet</a:t>
            </a:r>
            <a:endParaRPr lang="en-US" sz="3600" b="1" dirty="0">
              <a:solidFill>
                <a:schemeClr val="tx1"/>
              </a:solidFill>
            </a:endParaRPr>
          </a:p>
          <a:p>
            <a:r>
              <a:rPr lang="en-US" sz="3600" b="1" dirty="0">
                <a:solidFill>
                  <a:schemeClr val="tx1"/>
                </a:solidFill>
              </a:rPr>
              <a:t>(Hint: Al Gore is not involved)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Revised 9/7/16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09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1205024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1" y="1153633"/>
            <a:ext cx="533400" cy="381000"/>
          </a:xfrm>
        </p:spPr>
        <p:txBody>
          <a:bodyPr>
            <a:normAutofit/>
          </a:bodyPr>
          <a:lstStyle/>
          <a:p>
            <a:fld id="{283B9EA5-CE9A-4950-A80C-5ADF06B45BB8}" type="slidenum">
              <a:rPr lang="en-US" sz="1700">
                <a:solidFill>
                  <a:schemeClr val="bg1"/>
                </a:solidFill>
              </a:rPr>
              <a:pPr/>
              <a:t>10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534633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901" y="151596"/>
            <a:ext cx="5102472" cy="6603390"/>
          </a:xfrm>
          <a:prstGeom prst="rect">
            <a:avLst/>
          </a:prstGeom>
          <a:noFill/>
          <a:ln>
            <a:noFill/>
          </a:ln>
          <a:effectLst>
            <a:outerShdw blurRad="76200" dist="63499" dir="5400000" algn="ctr" rotWithShape="0">
              <a:schemeClr val="bg2">
                <a:alpha val="4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4976884" y="2074460"/>
            <a:ext cx="996286" cy="105087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7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1960s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23" y="1739347"/>
            <a:ext cx="7802563" cy="4876800"/>
          </a:xfrm>
          <a:prstGeom prst="rect">
            <a:avLst/>
          </a:prstGeom>
          <a:noFill/>
          <a:ln>
            <a:noFill/>
          </a:ln>
          <a:effectLst>
            <a:outerShdw blurRad="76200" dist="63499" dir="5400000" algn="ctr" rotWithShape="0">
              <a:schemeClr val="bg2">
                <a:alpha val="4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382106" y="3603009"/>
            <a:ext cx="2429302" cy="285238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1971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" t="3426" r="1524" b="7179"/>
          <a:stretch>
            <a:fillRect/>
          </a:stretch>
        </p:blipFill>
        <p:spPr bwMode="auto">
          <a:xfrm>
            <a:off x="1919790" y="1689100"/>
            <a:ext cx="8294427" cy="5055651"/>
          </a:xfrm>
          <a:prstGeom prst="rect">
            <a:avLst/>
          </a:prstGeom>
          <a:noFill/>
          <a:ln>
            <a:noFill/>
          </a:ln>
          <a:effectLst>
            <a:outerShdw blurRad="76200" dist="63499" dir="5400000" algn="ctr" rotWithShape="0">
              <a:schemeClr val="bg2">
                <a:alpha val="4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73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1973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649414"/>
            <a:ext cx="9182100" cy="5208587"/>
          </a:xfrm>
          <a:prstGeom prst="rect">
            <a:avLst/>
          </a:prstGeom>
          <a:noFill/>
          <a:ln>
            <a:noFill/>
          </a:ln>
          <a:effectLst>
            <a:outerShdw blurRad="76200" dist="63499" dir="5400000" algn="ctr" rotWithShape="0">
              <a:schemeClr val="bg2">
                <a:alpha val="4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524000" y="4253706"/>
            <a:ext cx="1435100" cy="77549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01000" y="5029200"/>
            <a:ext cx="2667000" cy="11938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5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the Internet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entury Gothic" pitchFamily="34" charset="0"/>
              </a:rPr>
              <a:t>1961: Leonard </a:t>
            </a:r>
            <a:r>
              <a:rPr lang="en-US" sz="2400" dirty="0" err="1">
                <a:latin typeface="Century Gothic" pitchFamily="34" charset="0"/>
              </a:rPr>
              <a:t>Kleinrock</a:t>
            </a:r>
            <a:r>
              <a:rPr lang="en-US" sz="2400" dirty="0">
                <a:latin typeface="Century Gothic" pitchFamily="34" charset="0"/>
              </a:rPr>
              <a:t> @ MIT: packet-switched network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entury Gothic" pitchFamily="34" charset="0"/>
              </a:rPr>
              <a:t>1962: Joseph </a:t>
            </a:r>
            <a:r>
              <a:rPr lang="en-US" sz="2400" dirty="0" err="1">
                <a:latin typeface="Century Gothic" pitchFamily="34" charset="0"/>
              </a:rPr>
              <a:t>Licklider</a:t>
            </a:r>
            <a:r>
              <a:rPr lang="ja-JP" altLang="en-US" sz="2400" dirty="0">
                <a:latin typeface="Century Gothic" pitchFamily="34" charset="0"/>
              </a:rPr>
              <a:t>’</a:t>
            </a:r>
            <a:r>
              <a:rPr lang="en-US" altLang="ja-JP" sz="2400" dirty="0">
                <a:latin typeface="Century Gothic" pitchFamily="34" charset="0"/>
              </a:rPr>
              <a:t>s vision of Galactic Network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entury Gothic" pitchFamily="34" charset="0"/>
              </a:rPr>
              <a:t>1965: Larry Roberts connects computers over phone line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entury Gothic" pitchFamily="34" charset="0"/>
              </a:rPr>
              <a:t>1967: Larry Roberts publishes vision of ARPANET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entury Gothic" pitchFamily="34" charset="0"/>
              </a:rPr>
              <a:t>1969: BBN installs first </a:t>
            </a:r>
            <a:r>
              <a:rPr lang="en-US" sz="2400" dirty="0" err="1">
                <a:latin typeface="Century Gothic" pitchFamily="34" charset="0"/>
              </a:rPr>
              <a:t>InterfaceMsgProcessor</a:t>
            </a:r>
            <a:r>
              <a:rPr lang="en-US" sz="2400" dirty="0">
                <a:latin typeface="Century Gothic" pitchFamily="34" charset="0"/>
              </a:rPr>
              <a:t> at UCLA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entury Gothic" pitchFamily="34" charset="0"/>
              </a:rPr>
              <a:t>1970: Network Control Protocol (NCP)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entury Gothic" pitchFamily="34" charset="0"/>
              </a:rPr>
              <a:t>1972: Public demonstration of ARPANET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entury Gothic" pitchFamily="34" charset="0"/>
              </a:rPr>
              <a:t>1972: Bob Kahn @ DARPA advocates Open Architecture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entury Gothic" pitchFamily="34" charset="0"/>
              </a:rPr>
              <a:t>1972: </a:t>
            </a:r>
            <a:r>
              <a:rPr lang="en-US" sz="2400" dirty="0" err="1">
                <a:latin typeface="Century Gothic" pitchFamily="34" charset="0"/>
              </a:rPr>
              <a:t>Vint</a:t>
            </a:r>
            <a:r>
              <a:rPr lang="en-US" sz="2400" dirty="0">
                <a:latin typeface="Century Gothic" pitchFamily="34" charset="0"/>
              </a:rPr>
              <a:t> Cerf @ Stanford writes TCP</a:t>
            </a:r>
          </a:p>
        </p:txBody>
      </p:sp>
    </p:spTree>
    <p:extLst>
      <p:ext uri="{BB962C8B-B14F-4D97-AF65-F5344CB8AC3E}">
        <p14:creationId xmlns:p14="http://schemas.microsoft.com/office/powerpoint/2010/main" val="2897110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Pains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Problem: early networks used incompatible protocols</a:t>
            </a:r>
          </a:p>
        </p:txBody>
      </p:sp>
      <p:sp>
        <p:nvSpPr>
          <p:cNvPr id="5" name="Cloud 4"/>
          <p:cNvSpPr/>
          <p:nvPr/>
        </p:nvSpPr>
        <p:spPr>
          <a:xfrm>
            <a:off x="2963917" y="2796619"/>
            <a:ext cx="2528974" cy="15923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6821213" y="3096173"/>
            <a:ext cx="2528974" cy="1592317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4687608" y="4924971"/>
            <a:ext cx="2528974" cy="1592317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554014" y="3370527"/>
            <a:ext cx="977462" cy="10576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554015" y="3973775"/>
            <a:ext cx="1150541" cy="6516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3531477" y="3370527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31476" y="3370527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704556" y="3592777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876800" y="3101637"/>
            <a:ext cx="843760" cy="54533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156173" y="5462092"/>
            <a:ext cx="114752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303700" y="5414249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7311738" y="3629735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358289" y="5456835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531369" y="5679085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7337485" y="3693180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510565" y="3915430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8757113" y="3553591"/>
            <a:ext cx="1018250" cy="37776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774114" y="3929801"/>
            <a:ext cx="842852" cy="48957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585289" y="5710617"/>
            <a:ext cx="866323" cy="24478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41" y="2796619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658" y="3101637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03" y="3405451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10" y="3780101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954" y="3366266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199" y="3670080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06" y="4044730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19" y="5158278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64" y="5462092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471" y="5836742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41" y="3973776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78" y="4877673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25" y="5598891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188" y="2890564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188" y="3994204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92" y="2573054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Kahn’s Ground Rules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57809" y="1600200"/>
            <a:ext cx="10310191" cy="5105400"/>
          </a:xfrm>
        </p:spPr>
        <p:txBody>
          <a:bodyPr/>
          <a:lstStyle/>
          <a:p>
            <a:pPr marL="284163" indent="-284163">
              <a:buFont typeface="+mj-lt"/>
              <a:buAutoNum type="arabicPeriod"/>
            </a:pPr>
            <a:r>
              <a:rPr lang="en-US" dirty="0"/>
              <a:t>Each network is independent, cannot be forced to change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Best-effort communication (i.e. no guarantees)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Routers connect networks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No global control</a:t>
            </a:r>
          </a:p>
          <a:p>
            <a:endParaRPr lang="en-US" dirty="0"/>
          </a:p>
          <a:p>
            <a:r>
              <a:rPr lang="en-US" dirty="0"/>
              <a:t>Principals behind the development of IP</a:t>
            </a:r>
          </a:p>
          <a:p>
            <a:r>
              <a:rPr lang="en-US" dirty="0"/>
              <a:t>Led to the Internet as we know it</a:t>
            </a:r>
          </a:p>
          <a:p>
            <a:r>
              <a:rPr lang="en-US" dirty="0"/>
              <a:t>Internet is still structured as independent networks</a:t>
            </a:r>
          </a:p>
        </p:txBody>
      </p:sp>
    </p:spTree>
    <p:extLst>
      <p:ext uri="{BB962C8B-B14F-4D97-AF65-F5344CB8AC3E}">
        <p14:creationId xmlns:p14="http://schemas.microsoft.com/office/powerpoint/2010/main" val="27182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 of Routing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2659117" y="1828775"/>
            <a:ext cx="2528974" cy="15923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7109984" y="3004181"/>
            <a:ext cx="2528974" cy="1592317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4650952" y="5074414"/>
            <a:ext cx="2528974" cy="1592317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249214" y="2402683"/>
            <a:ext cx="977462" cy="10576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249215" y="3005931"/>
            <a:ext cx="1150541" cy="6516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3226677" y="2402683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226676" y="2402683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399756" y="2624933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572000" y="2133793"/>
            <a:ext cx="843760" cy="54533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119517" y="5611535"/>
            <a:ext cx="114752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267044" y="5563692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7600509" y="3537743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321633" y="5606278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494713" y="5828528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7626256" y="3601188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799336" y="3823438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9045884" y="3461599"/>
            <a:ext cx="1018250" cy="37776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062885" y="3837809"/>
            <a:ext cx="842852" cy="48957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548633" y="5860060"/>
            <a:ext cx="866323" cy="24478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41" y="1828775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858" y="2133793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10" y="2812257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725" y="3274274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970" y="3578088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15" y="5986185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41" y="3005932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722" y="5027116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69" y="5748334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59" y="2798572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59" y="3902212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92" y="1605210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/>
          <p:cNvCxnSpPr/>
          <p:nvPr/>
        </p:nvCxnSpPr>
        <p:spPr>
          <a:xfrm flipH="1">
            <a:off x="6451271" y="4204437"/>
            <a:ext cx="1322317" cy="25720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487080" y="4423183"/>
            <a:ext cx="61552" cy="132515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727717" y="4082597"/>
            <a:ext cx="625867" cy="137919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4554637" y="2679128"/>
            <a:ext cx="173080" cy="1081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03" y="2437607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677" y="3952738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63" y="5307721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08" y="5611535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341" y="3696794"/>
            <a:ext cx="920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95" y="4053573"/>
            <a:ext cx="920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033591" y="2344869"/>
            <a:ext cx="6044977" cy="3277336"/>
            <a:chOff x="414979" y="3333623"/>
            <a:chExt cx="8263530" cy="1523216"/>
          </a:xfrm>
        </p:grpSpPr>
        <p:sp>
          <p:nvSpPr>
            <p:cNvPr id="59" name="Rectangle 58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514377" y="3333624"/>
              <a:ext cx="8118847" cy="1370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en-US" sz="3200" u="sng" dirty="0">
                  <a:solidFill>
                    <a:schemeClr val="bg1"/>
                  </a:solidFill>
                </a:rPr>
                <a:t>Trivia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Kahn believed that there would only be ~20 networks.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He was way off.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Why?</a:t>
              </a:r>
            </a:p>
            <a:p>
              <a:pPr marL="114300" indent="0" algn="ctr">
                <a:buClr>
                  <a:schemeClr val="bg1"/>
                </a:buClr>
                <a:buNone/>
              </a:pPr>
              <a:endParaRPr lang="en-US" sz="3200" u="sng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9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05024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153633"/>
            <a:ext cx="533400" cy="381000"/>
          </a:xfrm>
        </p:spPr>
        <p:txBody>
          <a:bodyPr>
            <a:normAutofit/>
          </a:bodyPr>
          <a:lstStyle/>
          <a:p>
            <a:fld id="{283B9EA5-CE9A-4950-A80C-5ADF06B45BB8}" type="slidenum">
              <a:rPr lang="en-US" sz="1700">
                <a:solidFill>
                  <a:schemeClr val="bg1"/>
                </a:solidFill>
              </a:rPr>
              <a:pPr/>
              <a:t>18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34633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88" y="416257"/>
            <a:ext cx="8461612" cy="634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06389" y="365227"/>
            <a:ext cx="1910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20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0" y="1205024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524000" y="1153633"/>
            <a:ext cx="533400" cy="381000"/>
          </a:xfrm>
        </p:spPr>
        <p:txBody>
          <a:bodyPr>
            <a:normAutofit/>
          </a:bodyPr>
          <a:lstStyle/>
          <a:p>
            <a:fld id="{283B9EA5-CE9A-4950-A80C-5ADF06B45BB8}" type="slidenum">
              <a:rPr lang="en-US" sz="1700">
                <a:solidFill>
                  <a:schemeClr val="bg1"/>
                </a:solidFill>
              </a:rPr>
              <a:pPr/>
              <a:t>19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1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1534633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84497" y="189438"/>
            <a:ext cx="1910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2006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5024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2"/>
          <p:cNvSpPr txBox="1">
            <a:spLocks/>
          </p:cNvSpPr>
          <p:nvPr/>
        </p:nvSpPr>
        <p:spPr>
          <a:xfrm>
            <a:off x="0" y="1153633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C6DC0E-4C8F-4B53-92FB-A9D0ED640A47}" type="slidenum">
              <a:rPr lang="en-US" sz="1700">
                <a:solidFill>
                  <a:schemeClr val="bg1"/>
                </a:solidFill>
              </a:rPr>
              <a:t>19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1534633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2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Communications Network?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A communications network is a network of </a:t>
            </a:r>
            <a:r>
              <a:rPr lang="en-US">
                <a:solidFill>
                  <a:schemeClr val="accent1"/>
                </a:solidFill>
              </a:rPr>
              <a:t>links</a:t>
            </a:r>
            <a:r>
              <a:rPr lang="en-US"/>
              <a:t> and </a:t>
            </a:r>
            <a:r>
              <a:rPr lang="en-US">
                <a:solidFill>
                  <a:schemeClr val="accent1"/>
                </a:solidFill>
              </a:rPr>
              <a:t>nodes</a:t>
            </a:r>
            <a:r>
              <a:rPr lang="en-US"/>
              <a:t> arranged so that </a:t>
            </a:r>
            <a:r>
              <a:rPr lang="en-US">
                <a:solidFill>
                  <a:schemeClr val="accent1"/>
                </a:solidFill>
              </a:rPr>
              <a:t>messages</a:t>
            </a:r>
            <a:r>
              <a:rPr lang="en-US"/>
              <a:t> may be passed from one part of the network to another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/>
              <a:t>What are nodes and links?</a:t>
            </a:r>
            <a:endParaRPr lang="en-US" dirty="0"/>
          </a:p>
          <a:p>
            <a:pPr lvl="1"/>
            <a:r>
              <a:rPr lang="en-US"/>
              <a:t>People and roads</a:t>
            </a:r>
            <a:endParaRPr lang="en-US" dirty="0"/>
          </a:p>
          <a:p>
            <a:pPr lvl="1"/>
            <a:r>
              <a:rPr lang="en-US"/>
              <a:t>Telephones and switches</a:t>
            </a:r>
            <a:endParaRPr lang="en-US" dirty="0"/>
          </a:p>
          <a:p>
            <a:pPr lvl="1"/>
            <a:r>
              <a:rPr lang="en-US"/>
              <a:t>Computers and routers</a:t>
            </a:r>
            <a:endParaRPr lang="en-US" dirty="0"/>
          </a:p>
          <a:p>
            <a:r>
              <a:rPr lang="en-US"/>
              <a:t>What is a message?</a:t>
            </a:r>
            <a:endParaRPr lang="en-US" dirty="0"/>
          </a:p>
          <a:p>
            <a:pPr lvl="1"/>
            <a:r>
              <a:rPr lang="en-US" b="1">
                <a:solidFill>
                  <a:schemeClr val="accent1"/>
                </a:solidFill>
              </a:rPr>
              <a:t>Information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34462" y="2758627"/>
            <a:ext cx="5523076" cy="2284929"/>
            <a:chOff x="414979" y="3333623"/>
            <a:chExt cx="8263530" cy="1523216"/>
          </a:xfrm>
        </p:grpSpPr>
        <p:sp>
          <p:nvSpPr>
            <p:cNvPr id="6" name="Rectangle 5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Networks are key for: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Speed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Distance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65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0" y="1205024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524000" y="1153633"/>
            <a:ext cx="533400" cy="381000"/>
          </a:xfrm>
        </p:spPr>
        <p:txBody>
          <a:bodyPr>
            <a:normAutofit/>
          </a:bodyPr>
          <a:lstStyle/>
          <a:p>
            <a:fld id="{283B9EA5-CE9A-4950-A80C-5ADF06B45BB8}" type="slidenum">
              <a:rPr lang="en-US" sz="1700">
                <a:solidFill>
                  <a:schemeClr val="bg1"/>
                </a:solidFill>
              </a:rPr>
              <a:pPr/>
              <a:t>20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1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1534633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54301" y="-1158875"/>
            <a:ext cx="6886575" cy="914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84497" y="189438"/>
            <a:ext cx="1910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2009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5024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2"/>
          <p:cNvSpPr txBox="1">
            <a:spLocks/>
          </p:cNvSpPr>
          <p:nvPr/>
        </p:nvSpPr>
        <p:spPr>
          <a:xfrm>
            <a:off x="0" y="1153633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2B702-0CF3-48B8-BFB6-975609C353C5}" type="slidenum">
              <a:rPr lang="en-US" sz="1700" smtClean="0">
                <a:solidFill>
                  <a:schemeClr val="bg1"/>
                </a:solidFill>
              </a:rPr>
              <a:t>20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1534633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20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Internet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1974: Cerf and Kahn paper on TCP (IP kept separate)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1980: TCP/IP adopted as defense standard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1983: ARPANET and MILNET split; global NCP to TCP/IP flag day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198x: Internet melts down due to congestion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1986: Van Jacobson saves the Internet (BSD TCP)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1987: NSFNET merges with other networks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1988: </a:t>
            </a:r>
            <a:r>
              <a:rPr lang="en-US" sz="2400" dirty="0" err="1">
                <a:latin typeface="Century Gothic" pitchFamily="34" charset="0"/>
              </a:rPr>
              <a:t>Deering</a:t>
            </a:r>
            <a:r>
              <a:rPr lang="en-US" sz="2400" dirty="0">
                <a:latin typeface="Century Gothic" pitchFamily="34" charset="0"/>
              </a:rPr>
              <a:t> and </a:t>
            </a:r>
            <a:r>
              <a:rPr lang="en-US" sz="2400" dirty="0" err="1">
                <a:latin typeface="Century Gothic" pitchFamily="34" charset="0"/>
              </a:rPr>
              <a:t>Cheriton</a:t>
            </a:r>
            <a:r>
              <a:rPr lang="en-US" sz="2400" dirty="0">
                <a:latin typeface="Century Gothic" pitchFamily="34" charset="0"/>
              </a:rPr>
              <a:t> propose multicast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199x: </a:t>
            </a:r>
            <a:r>
              <a:rPr lang="en-US" sz="2400" dirty="0" err="1">
                <a:latin typeface="Century Gothic" pitchFamily="34" charset="0"/>
              </a:rPr>
              <a:t>QoS</a:t>
            </a:r>
            <a:r>
              <a:rPr lang="en-US" sz="2400" dirty="0">
                <a:latin typeface="Century Gothic" pitchFamily="34" charset="0"/>
              </a:rPr>
              <a:t> rises and falls, ATM rises and falls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1994: NSF backbone dismantled, private backbone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1999-present: The Internet boom and bust… and boom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2007: Release of the iPhone, rise of the Mobile Internet</a:t>
            </a:r>
          </a:p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2015: FCC classifies broadband under Title II, enforces Network Neutrality</a:t>
            </a:r>
          </a:p>
        </p:txBody>
      </p:sp>
    </p:spTree>
    <p:extLst>
      <p:ext uri="{BB962C8B-B14F-4D97-AF65-F5344CB8AC3E}">
        <p14:creationId xmlns:p14="http://schemas.microsoft.com/office/powerpoint/2010/main" val="1459252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Applications Over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1972: Email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1973: Telnet – remote access to computing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1982: DNS – “phonebook” of the Internet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1985: FTP – remote file access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1989: NFS – remote file systems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1991: The World Wide Web (WWW) goes public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1995: SSH – secure remote shell access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1995-1997: Instant messaging (ICQ, AIM)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1998: Google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1999: Napster, birth of P2P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2001: </a:t>
            </a:r>
            <a:r>
              <a:rPr lang="en-US" sz="2800" dirty="0" err="1">
                <a:latin typeface="Century Gothic" pitchFamily="34" charset="0"/>
              </a:rPr>
              <a:t>BitTorrent</a:t>
            </a:r>
            <a:endParaRPr lang="en-US" sz="2800" dirty="0">
              <a:latin typeface="Century Gothic" pitchFamily="34" charset="0"/>
            </a:endParaRP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2004: Facebook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2005: YouTube</a:t>
            </a:r>
          </a:p>
          <a:p>
            <a:pPr marL="365125">
              <a:spcBef>
                <a:spcPts val="300"/>
              </a:spcBef>
            </a:pPr>
            <a:r>
              <a:rPr lang="en-US" sz="2800" dirty="0">
                <a:latin typeface="Century Gothic" pitchFamily="34" charset="0"/>
              </a:rPr>
              <a:t>2007: iTunes App Store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747055" y="5292036"/>
            <a:ext cx="3316327" cy="1168449"/>
          </a:xfrm>
          <a:prstGeom prst="wedgeRectCallout">
            <a:avLst>
              <a:gd name="adj1" fmla="val -75615"/>
              <a:gd name="adj2" fmla="val -74002"/>
            </a:avLst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Invented by Shawn Fanning at NEU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71558" y="3341366"/>
            <a:ext cx="3370997" cy="1115156"/>
            <a:chOff x="414979" y="3333623"/>
            <a:chExt cx="8263530" cy="1523216"/>
          </a:xfrm>
        </p:grpSpPr>
        <p:sp>
          <p:nvSpPr>
            <p:cNvPr id="7" name="Rectangle 6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514377" y="3743741"/>
              <a:ext cx="8118848" cy="960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What is next?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0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Communication is fundamental to human nature</a:t>
            </a:r>
          </a:p>
          <a:p>
            <a:r>
              <a:rPr lang="en-US" dirty="0"/>
              <a:t>Key concepts have existed for a long time</a:t>
            </a:r>
          </a:p>
          <a:p>
            <a:pPr lvl="1"/>
            <a:r>
              <a:rPr lang="en-US" dirty="0"/>
              <a:t>Speed/bandwidth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r>
              <a:rPr lang="en-US" dirty="0"/>
              <a:t>Switching</a:t>
            </a:r>
          </a:p>
          <a:p>
            <a:pPr lvl="1"/>
            <a:r>
              <a:rPr lang="en-US" dirty="0"/>
              <a:t>Packets vs. circuits</a:t>
            </a:r>
          </a:p>
          <a:p>
            <a:r>
              <a:rPr lang="en-US" dirty="0"/>
              <a:t>The Internet has changed the world</a:t>
            </a:r>
          </a:p>
          <a:p>
            <a:pPr lvl="1"/>
            <a:r>
              <a:rPr lang="en-US" dirty="0"/>
              <a:t>Communication is now free ($) and free (freedom)</a:t>
            </a:r>
          </a:p>
          <a:p>
            <a:pPr lvl="1"/>
            <a:r>
              <a:rPr lang="en-US" dirty="0"/>
              <a:t>Shrunk the world</a:t>
            </a:r>
          </a:p>
          <a:p>
            <a:r>
              <a:rPr lang="en-US" dirty="0"/>
              <a:t>What made the Internet so successful? Stay tuned!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218582" y="2661312"/>
            <a:ext cx="3758576" cy="27022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Encoding</a:t>
            </a:r>
          </a:p>
          <a:p>
            <a:pPr lvl="1"/>
            <a:r>
              <a:rPr lang="en-US" dirty="0"/>
              <a:t>Cable management</a:t>
            </a:r>
          </a:p>
          <a:p>
            <a:pPr lvl="1"/>
            <a:r>
              <a:rPr lang="en-US" dirty="0"/>
              <a:t>Multiplexing</a:t>
            </a:r>
          </a:p>
          <a:p>
            <a:pPr lvl="1"/>
            <a:r>
              <a:rPr lang="en-US" dirty="0"/>
              <a:t>Routing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77158" y="2661312"/>
            <a:ext cx="3758576" cy="27022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24446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are Fundamental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3" descr="C:\Users\t0ph3r\Documents\CS 4700\assets\Frederic_Remington_smoke_sig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00" y="1569043"/>
            <a:ext cx="8128000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 flipH="1">
            <a:off x="3476381" y="2144096"/>
            <a:ext cx="1806819" cy="982490"/>
            <a:chOff x="1219200" y="4876799"/>
            <a:chExt cx="5181605" cy="1384995"/>
          </a:xfrm>
        </p:grpSpPr>
        <p:sp>
          <p:nvSpPr>
            <p:cNvPr id="7" name="Rectangular Callout 6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-47176"/>
                <a:gd name="adj2" fmla="val 8730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9203" y="4876800"/>
              <a:ext cx="5181602" cy="134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Smoke Signals!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8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are Old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2400 BC: courier networks in Egypt</a:t>
            </a:r>
          </a:p>
          <a:p>
            <a:r>
              <a:rPr lang="en-US" dirty="0"/>
              <a:t>550 BC: postal service invented in Persia</a:t>
            </a:r>
          </a:p>
        </p:txBody>
      </p:sp>
      <p:pic>
        <p:nvPicPr>
          <p:cNvPr id="1026" name="Picture 2" descr="C:\Users\t0ph3r\Documents\CS 4700\assets\Houttakin_postita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48" y="2675722"/>
            <a:ext cx="6841296" cy="41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545792" y="3259712"/>
            <a:ext cx="2631555" cy="3014298"/>
            <a:chOff x="414980" y="3333623"/>
            <a:chExt cx="8263529" cy="1523216"/>
          </a:xfrm>
        </p:grpSpPr>
        <p:sp>
          <p:nvSpPr>
            <p:cNvPr id="8" name="Rectangle 7"/>
            <p:cNvSpPr/>
            <p:nvPr/>
          </p:nvSpPr>
          <p:spPr>
            <a:xfrm>
              <a:off x="414980" y="3333623"/>
              <a:ext cx="8263529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Problems: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Speed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Reliability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Electric Communication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1837: Telegraph invented by Samuel Morse</a:t>
            </a:r>
          </a:p>
          <a:p>
            <a:pPr lvl="1"/>
            <a:r>
              <a:rPr lang="en-US" dirty="0"/>
              <a:t>Distance: 10 miles</a:t>
            </a:r>
          </a:p>
          <a:p>
            <a:pPr lvl="1"/>
            <a:r>
              <a:rPr lang="en-US" dirty="0"/>
              <a:t>Speed: 10 words per minute</a:t>
            </a:r>
          </a:p>
          <a:p>
            <a:pPr lvl="1"/>
            <a:r>
              <a:rPr lang="en-US" dirty="0"/>
              <a:t>In use until 1985!</a:t>
            </a:r>
          </a:p>
          <a:p>
            <a:r>
              <a:rPr lang="en-US"/>
              <a:t>Key challenge: how to encode information?</a:t>
            </a:r>
            <a:endParaRPr lang="en-US" dirty="0"/>
          </a:p>
          <a:p>
            <a:pPr lvl="1"/>
            <a:r>
              <a:rPr lang="en-US"/>
              <a:t>Originally used unary encoding</a:t>
            </a:r>
            <a:endParaRPr lang="en-US" dirty="0"/>
          </a:p>
          <a:p>
            <a:pPr marL="685800" lvl="2" indent="0" algn="ctr">
              <a:buNone/>
            </a:pPr>
            <a:r>
              <a:rPr lang="en-US" sz="2800"/>
              <a:t>A •       B ••       C •••       D ••••      E •••••</a:t>
            </a:r>
            <a:endParaRPr lang="en-US" sz="2800" dirty="0"/>
          </a:p>
          <a:p>
            <a:pPr lvl="1"/>
            <a:r>
              <a:rPr lang="en-US"/>
              <a:t>Next generation: binary encoding</a:t>
            </a:r>
            <a:endParaRPr lang="en-US" dirty="0"/>
          </a:p>
          <a:p>
            <a:pPr marL="685800" lvl="2" indent="0" algn="ctr">
              <a:buNone/>
            </a:pPr>
            <a:r>
              <a:rPr lang="en-US" sz="2800"/>
              <a:t>A •–      B –•••       C –•–•       D –••      E •</a:t>
            </a:r>
            <a:endParaRPr lang="en-US" sz="2800" dirty="0"/>
          </a:p>
          <a:p>
            <a:pPr marL="685800" lvl="2" indent="0" algn="ctr">
              <a:buNone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726063" y="3047543"/>
            <a:ext cx="3878425" cy="1105357"/>
            <a:chOff x="3220875" y="3449759"/>
            <a:chExt cx="5712532" cy="634324"/>
          </a:xfrm>
        </p:grpSpPr>
        <p:sp>
          <p:nvSpPr>
            <p:cNvPr id="6" name="Rectangular Callout 5"/>
            <p:cNvSpPr/>
            <p:nvPr/>
          </p:nvSpPr>
          <p:spPr>
            <a:xfrm flipH="1">
              <a:off x="3220875" y="3449759"/>
              <a:ext cx="5712532" cy="634324"/>
            </a:xfrm>
            <a:prstGeom prst="wedgeRectCallout">
              <a:avLst>
                <a:gd name="adj1" fmla="val 39930"/>
                <a:gd name="adj2" fmla="val 178351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flipH="1">
              <a:off x="3220875" y="3480463"/>
              <a:ext cx="5712532" cy="547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Higher compression = faster speeds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3550964" y="4959418"/>
            <a:ext cx="854750" cy="6386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73672" y="5636711"/>
            <a:ext cx="15320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50964" y="5636711"/>
            <a:ext cx="854750" cy="600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120914" y="3526194"/>
            <a:ext cx="476735" cy="103874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120914" y="3805722"/>
            <a:ext cx="1236885" cy="7592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120913" y="4563932"/>
            <a:ext cx="1322136" cy="10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265003" y="5898610"/>
            <a:ext cx="853419" cy="5705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266164" y="5898610"/>
            <a:ext cx="992839" cy="5541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405715" y="4563932"/>
            <a:ext cx="2715199" cy="1034089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05714" y="5598021"/>
            <a:ext cx="2853288" cy="300589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120914" y="4563931"/>
            <a:ext cx="138089" cy="137273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Telephony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03200" y="1639481"/>
            <a:ext cx="8839200" cy="2808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1876 – Alexander Graham Bell invents the telephone</a:t>
            </a:r>
          </a:p>
          <a:p>
            <a:r>
              <a:rPr lang="en-US" dirty="0"/>
              <a:t>Key challenge: how to scale the network?</a:t>
            </a:r>
          </a:p>
          <a:p>
            <a:pPr lvl="1"/>
            <a:r>
              <a:rPr lang="en-US" dirty="0"/>
              <a:t>Originally, all phones were directly connected</a:t>
            </a:r>
          </a:p>
          <a:p>
            <a:pPr lvl="2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 complexity; n*(n–1)/2</a:t>
            </a:r>
          </a:p>
          <a:p>
            <a:pPr lvl="1"/>
            <a:r>
              <a:rPr lang="en-US" dirty="0"/>
              <a:t>1878: Switching</a:t>
            </a:r>
          </a:p>
          <a:p>
            <a:pPr lvl="1"/>
            <a:r>
              <a:rPr lang="en-US" dirty="0"/>
              <a:t>1937: Trunk lines + multiplexing</a:t>
            </a:r>
          </a:p>
        </p:txBody>
      </p:sp>
      <p:pic>
        <p:nvPicPr>
          <p:cNvPr id="2051" name="Picture 3" descr="C:\Users\t0ph3r\Documents\CS 4700\assets\Style-Switch-Us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612" y="5081918"/>
            <a:ext cx="1032207" cy="1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0ph3r\Documents\CS 4700\assets\Style-Switch-Us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00" y="5420565"/>
            <a:ext cx="1032207" cy="1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0ph3r\Documents\CS 4700\assets\Style-Switch-Us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811" y="4048834"/>
            <a:ext cx="1032207" cy="1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49" y="4563932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886" y="5308792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48" y="5968158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03" y="3120360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117" y="3463041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404" y="4222255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782" y="6110089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40" y="6126513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0ph3r\Documents\CS 4700\assets\Switchbo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886" y="1620020"/>
            <a:ext cx="7458708" cy="51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1857937" y="1883079"/>
            <a:ext cx="8816454" cy="4770442"/>
            <a:chOff x="414979" y="3333623"/>
            <a:chExt cx="8263530" cy="1549647"/>
          </a:xfrm>
        </p:grpSpPr>
        <p:sp>
          <p:nvSpPr>
            <p:cNvPr id="53" name="Rectangle 52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ontent Placeholder 2"/>
            <p:cNvSpPr txBox="1">
              <a:spLocks/>
            </p:cNvSpPr>
            <p:nvPr/>
          </p:nvSpPr>
          <p:spPr>
            <a:xfrm>
              <a:off x="514376" y="3354762"/>
              <a:ext cx="8118848" cy="1528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Advantages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Easy to use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Switching mitigates complexity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Makes cable management tractable</a:t>
              </a:r>
            </a:p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Problems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Manual switching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1918: cross country call took 15 minutes to set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7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the Telephone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71061" y="1600200"/>
            <a:ext cx="9992139" cy="5105400"/>
          </a:xfrm>
        </p:spPr>
        <p:txBody>
          <a:bodyPr/>
          <a:lstStyle/>
          <a:p>
            <a:r>
              <a:rPr lang="en-US" dirty="0"/>
              <a:t>1881: Twisted pair for local loops</a:t>
            </a:r>
          </a:p>
          <a:p>
            <a:r>
              <a:rPr lang="en-US" dirty="0"/>
              <a:t>1885: AT&amp;T formed</a:t>
            </a:r>
          </a:p>
          <a:p>
            <a:r>
              <a:rPr lang="en-US" dirty="0"/>
              <a:t>1892: Automatic telephone switches</a:t>
            </a:r>
          </a:p>
          <a:p>
            <a:r>
              <a:rPr lang="en-US" dirty="0"/>
              <a:t>1903: 3 million telephones in the US</a:t>
            </a:r>
          </a:p>
          <a:p>
            <a:r>
              <a:rPr lang="en-US" dirty="0"/>
              <a:t>1915: First transcontinental cable</a:t>
            </a:r>
          </a:p>
          <a:p>
            <a:r>
              <a:rPr lang="en-US" dirty="0"/>
              <a:t>1927: First transatlantic cable</a:t>
            </a:r>
          </a:p>
          <a:p>
            <a:r>
              <a:rPr lang="en-US" dirty="0"/>
              <a:t>1937: first round-the-world call</a:t>
            </a:r>
          </a:p>
          <a:p>
            <a:r>
              <a:rPr lang="en-US" dirty="0"/>
              <a:t>1946: National numbering plan</a:t>
            </a:r>
          </a:p>
        </p:txBody>
      </p:sp>
      <p:pic>
        <p:nvPicPr>
          <p:cNvPr id="3074" name="Picture 2" descr="C:\Users\t0ph3r\Documents\CS 4700\assets\p4-1-at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9" y="4077412"/>
            <a:ext cx="1766104" cy="237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0ph3r\Documents\CS 4700\assets\UTP_cab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674" y="1670289"/>
            <a:ext cx="26389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69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Humans to Computers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1958: First use of a modem</a:t>
            </a:r>
          </a:p>
          <a:p>
            <a:pPr lvl="1"/>
            <a:r>
              <a:rPr lang="en-US" dirty="0"/>
              <a:t>Machine to machine communication</a:t>
            </a:r>
          </a:p>
          <a:p>
            <a:pPr lvl="1"/>
            <a:r>
              <a:rPr lang="en-US" dirty="0"/>
              <a:t>Analog vs. digital signals</a:t>
            </a:r>
          </a:p>
          <a:p>
            <a:r>
              <a:rPr lang="en-US"/>
              <a:t>Many different computer networks</a:t>
            </a:r>
            <a:endParaRPr lang="en-US" dirty="0"/>
          </a:p>
          <a:p>
            <a:pPr lvl="1"/>
            <a:r>
              <a:rPr lang="en-US"/>
              <a:t>Local vs. global</a:t>
            </a:r>
            <a:endParaRPr lang="en-US" dirty="0"/>
          </a:p>
          <a:p>
            <a:pPr lvl="2"/>
            <a:r>
              <a:rPr lang="en-US"/>
              <a:t>LAN, WAN</a:t>
            </a:r>
            <a:endParaRPr lang="en-US" dirty="0"/>
          </a:p>
          <a:p>
            <a:pPr lvl="1"/>
            <a:r>
              <a:rPr lang="en-US"/>
              <a:t>Private vs. public</a:t>
            </a:r>
            <a:endParaRPr lang="en-US" dirty="0"/>
          </a:p>
          <a:p>
            <a:pPr lvl="2"/>
            <a:r>
              <a:rPr lang="en-US"/>
              <a:t>Internet2, NIPRNet</a:t>
            </a:r>
            <a:endParaRPr lang="en-US" dirty="0"/>
          </a:p>
          <a:p>
            <a:pPr lvl="1"/>
            <a:r>
              <a:rPr lang="en-US"/>
              <a:t>General purpose vs. special purpose</a:t>
            </a:r>
            <a:endParaRPr lang="en-US" dirty="0"/>
          </a:p>
          <a:p>
            <a:pPr lvl="2"/>
            <a:r>
              <a:rPr lang="en-US"/>
              <a:t>E.g. credit cards, banks, defense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908646" y="3603012"/>
            <a:ext cx="5759354" cy="188680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Technology</a:t>
            </a:r>
          </a:p>
          <a:p>
            <a:pPr lvl="2"/>
            <a:r>
              <a:rPr lang="en-US" dirty="0"/>
              <a:t>Satellite, Copper, Fiber</a:t>
            </a:r>
          </a:p>
          <a:p>
            <a:pPr lvl="2"/>
            <a:r>
              <a:rPr lang="en-US" dirty="0"/>
              <a:t>Circuit switched, packet switched</a:t>
            </a:r>
          </a:p>
        </p:txBody>
      </p:sp>
      <p:pic>
        <p:nvPicPr>
          <p:cNvPr id="4098" name="Picture 2" descr="C:\Users\t0ph3r\Documents\CS 4700\assets\Acoustic_coupler_20041015_175456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83" y="1574053"/>
            <a:ext cx="6713774" cy="513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24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Crazy Idea: Packet Switching?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Telephone networks are circuit switched</a:t>
            </a:r>
          </a:p>
          <a:p>
            <a:pPr lvl="1"/>
            <a:r>
              <a:rPr lang="en-US" dirty="0"/>
              <a:t>Each call reserves resources end-to-end</a:t>
            </a:r>
          </a:p>
          <a:p>
            <a:pPr lvl="1"/>
            <a:r>
              <a:rPr lang="en-US" dirty="0"/>
              <a:t>Provides excellent quality of service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Resource intense (what if the circuit is idle?)</a:t>
            </a:r>
          </a:p>
          <a:p>
            <a:pPr lvl="1"/>
            <a:r>
              <a:rPr lang="en-US" dirty="0"/>
              <a:t>Complex network components (per circuit state, security)</a:t>
            </a:r>
          </a:p>
          <a:p>
            <a:r>
              <a:rPr lang="en-US" dirty="0"/>
              <a:t>Packet switching</a:t>
            </a:r>
          </a:p>
          <a:p>
            <a:pPr lvl="1"/>
            <a:r>
              <a:rPr lang="en-US" dirty="0"/>
              <a:t>No connection state, network is store-and-forward</a:t>
            </a:r>
          </a:p>
          <a:p>
            <a:pPr lvl="1"/>
            <a:r>
              <a:rPr lang="en-US" dirty="0"/>
              <a:t>Minimal network assumptions</a:t>
            </a:r>
          </a:p>
          <a:p>
            <a:pPr lvl="1"/>
            <a:r>
              <a:rPr lang="en-US" dirty="0"/>
              <a:t>Statistical multiplexing gives high overall utilization</a:t>
            </a:r>
          </a:p>
        </p:txBody>
      </p:sp>
    </p:spTree>
    <p:extLst>
      <p:ext uri="{BB962C8B-B14F-4D97-AF65-F5344CB8AC3E}">
        <p14:creationId xmlns:p14="http://schemas.microsoft.com/office/powerpoint/2010/main" val="177998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65874</TotalTime>
  <Words>910</Words>
  <Application>Microsoft Office PowerPoint</Application>
  <PresentationFormat>Widescreen</PresentationFormat>
  <Paragraphs>207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</vt:lpstr>
      <vt:lpstr>HGPｺﾞｼｯｸE</vt:lpstr>
      <vt:lpstr>Tw Cen MT</vt:lpstr>
      <vt:lpstr>Wingdings</vt:lpstr>
      <vt:lpstr>Wingdings 2</vt:lpstr>
      <vt:lpstr>Median</vt:lpstr>
      <vt:lpstr>CS 3700 Networks and Distributed Systems</vt:lpstr>
      <vt:lpstr>What is a Communications Network?</vt:lpstr>
      <vt:lpstr>Networks are Fundamental</vt:lpstr>
      <vt:lpstr>Networks are Old</vt:lpstr>
      <vt:lpstr>Towards Electric Communication</vt:lpstr>
      <vt:lpstr>Telephony</vt:lpstr>
      <vt:lpstr>Growth of the Telephone Network</vt:lpstr>
      <vt:lpstr>From Humans to Computers</vt:lpstr>
      <vt:lpstr>Crazy Idea: Packet Switching?</vt:lpstr>
      <vt:lpstr>PowerPoint Presentation</vt:lpstr>
      <vt:lpstr>The 1960s</vt:lpstr>
      <vt:lpstr>1971</vt:lpstr>
      <vt:lpstr>1973</vt:lpstr>
      <vt:lpstr>History of the Internet</vt:lpstr>
      <vt:lpstr>Growing Pains</vt:lpstr>
      <vt:lpstr>Kahn’s Ground Rules</vt:lpstr>
      <vt:lpstr>The Birth of Routing</vt:lpstr>
      <vt:lpstr>PowerPoint Presentation</vt:lpstr>
      <vt:lpstr>PowerPoint Presentation</vt:lpstr>
      <vt:lpstr>PowerPoint Presentation</vt:lpstr>
      <vt:lpstr>More Internet History</vt:lpstr>
      <vt:lpstr>Internet Applications Over Time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 Wilson</dc:creator>
  <cp:lastModifiedBy>Wilson, Christo</cp:lastModifiedBy>
  <cp:revision>825</cp:revision>
  <cp:lastPrinted>2012-08-22T04:00:45Z</cp:lastPrinted>
  <dcterms:created xsi:type="dcterms:W3CDTF">2012-01-03T02:22:46Z</dcterms:created>
  <dcterms:modified xsi:type="dcterms:W3CDTF">2016-09-07T19:09:18Z</dcterms:modified>
</cp:coreProperties>
</file>